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541" r:id="rId3"/>
    <p:sldId id="663" r:id="rId4"/>
    <p:sldId id="664" r:id="rId5"/>
    <p:sldId id="665" r:id="rId6"/>
    <p:sldId id="666" r:id="rId7"/>
    <p:sldId id="667" r:id="rId8"/>
    <p:sldId id="669" r:id="rId9"/>
    <p:sldId id="670" r:id="rId10"/>
    <p:sldId id="671" r:id="rId11"/>
    <p:sldId id="672" r:id="rId12"/>
    <p:sldId id="673" r:id="rId13"/>
    <p:sldId id="675" r:id="rId14"/>
    <p:sldId id="674" r:id="rId15"/>
    <p:sldId id="676" r:id="rId16"/>
    <p:sldId id="677" r:id="rId17"/>
    <p:sldId id="678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89" r:id="rId28"/>
    <p:sldId id="690" r:id="rId29"/>
    <p:sldId id="691" r:id="rId30"/>
    <p:sldId id="692" r:id="rId31"/>
    <p:sldId id="693" r:id="rId32"/>
    <p:sldId id="694" r:id="rId33"/>
    <p:sldId id="695" r:id="rId34"/>
    <p:sldId id="696" r:id="rId35"/>
    <p:sldId id="697" r:id="rId36"/>
    <p:sldId id="698" r:id="rId37"/>
    <p:sldId id="699" r:id="rId38"/>
    <p:sldId id="700" r:id="rId39"/>
    <p:sldId id="262" r:id="rId40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1" d="100"/>
          <a:sy n="111" d="100"/>
        </p:scale>
        <p:origin x="288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Rolo" userId="dae09c05-c625-4505-97fd-33f086be8d79" providerId="ADAL" clId="{C396D44B-FD7B-4840-9523-4988201F16A4}"/>
    <pc:docChg chg="modSld">
      <pc:chgData name="João Rolo" userId="dae09c05-c625-4505-97fd-33f086be8d79" providerId="ADAL" clId="{C396D44B-FD7B-4840-9523-4988201F16A4}" dt="2026-06-30T15:54:02.904" v="3" actId="20577"/>
      <pc:docMkLst>
        <pc:docMk/>
      </pc:docMkLst>
      <pc:sldChg chg="modSp mod">
        <pc:chgData name="João Rolo" userId="dae09c05-c625-4505-97fd-33f086be8d79" providerId="ADAL" clId="{C396D44B-FD7B-4840-9523-4988201F16A4}" dt="2026-06-30T15:54:02.904" v="3" actId="20577"/>
        <pc:sldMkLst>
          <pc:docMk/>
          <pc:sldMk cId="0" sldId="258"/>
        </pc:sldMkLst>
        <pc:spChg chg="mod">
          <ac:chgData name="João Rolo" userId="dae09c05-c625-4505-97fd-33f086be8d79" providerId="ADAL" clId="{C396D44B-FD7B-4840-9523-4988201F16A4}" dt="2026-06-30T15:54:02.904" v="3" actId="20577"/>
          <ac:spMkLst>
            <pc:docMk/>
            <pc:sldMk cId="0" sldId="25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A573-D30B-493E-8524-14A77CE07899}" type="datetimeFigureOut">
              <a:rPr lang="pt-PT" smtClean="0"/>
              <a:t>30/06/2026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496D7-A360-42AD-A3C5-BE8CDB9BF1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03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mfonseca@iscsp.ulisboa.pt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nsecamrjoao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0" y="549619"/>
            <a:ext cx="59401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tx2"/>
                </a:solidFill>
              </a:rPr>
              <a:t>Observatório de Práticas na Administração Pública</a:t>
            </a:r>
          </a:p>
          <a:p>
            <a:pPr algn="ctr"/>
            <a:r>
              <a:rPr lang="pt-P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 </a:t>
            </a:r>
            <a:r>
              <a:rPr lang="pt-P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letivo 2025/2026</a:t>
            </a:r>
            <a:endParaRPr lang="pt-PT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P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pt-PT" sz="600" dirty="0"/>
          </a:p>
          <a:p>
            <a:pPr algn="ctr">
              <a:lnSpc>
                <a:spcPct val="150000"/>
              </a:lnSpc>
            </a:pPr>
            <a:endParaRPr lang="pt-PT" sz="600" dirty="0"/>
          </a:p>
          <a:p>
            <a:pPr algn="ctr"/>
            <a:endParaRPr lang="pt-PT" u="sng" dirty="0"/>
          </a:p>
          <a:p>
            <a:pPr algn="ctr"/>
            <a:endParaRPr lang="pt-PT" u="sng" dirty="0"/>
          </a:p>
          <a:p>
            <a:pPr algn="ctr"/>
            <a:r>
              <a:rPr lang="pt-PT" sz="2800" u="sng" dirty="0"/>
              <a:t>Gestão de Projetos na AP</a:t>
            </a:r>
          </a:p>
          <a:p>
            <a:pPr algn="ctr"/>
            <a:endParaRPr lang="pt-PT" sz="2800" u="sng" dirty="0"/>
          </a:p>
          <a:p>
            <a:pPr algn="ctr"/>
            <a:endParaRPr lang="pt-PT" sz="2800" u="sng" dirty="0"/>
          </a:p>
          <a:p>
            <a:pPr algn="ctr"/>
            <a:endParaRPr lang="pt-PT" sz="2800" u="sng" dirty="0"/>
          </a:p>
          <a:p>
            <a:pPr algn="ctr">
              <a:lnSpc>
                <a:spcPct val="150000"/>
              </a:lnSpc>
            </a:pPr>
            <a:endParaRPr lang="pt-PT" u="sng" dirty="0"/>
          </a:p>
        </p:txBody>
      </p:sp>
      <p:sp>
        <p:nvSpPr>
          <p:cNvPr id="7" name="Rectângulo 5"/>
          <p:cNvSpPr/>
          <p:nvPr/>
        </p:nvSpPr>
        <p:spPr>
          <a:xfrm>
            <a:off x="251520" y="5689487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</a:rPr>
              <a:t>João Fonseca</a:t>
            </a:r>
          </a:p>
          <a:p>
            <a:pPr algn="ctr"/>
            <a:r>
              <a:rPr lang="pt-PT" sz="2400" b="1" dirty="0">
                <a:solidFill>
                  <a:schemeClr val="tx2"/>
                </a:solidFill>
              </a:rPr>
              <a:t>João Rolo</a:t>
            </a:r>
          </a:p>
          <a:p>
            <a:pPr algn="ctr"/>
            <a:endParaRPr lang="pt-PT" sz="2400" dirty="0">
              <a:solidFill>
                <a:schemeClr val="tx2"/>
              </a:solidFill>
            </a:endParaRPr>
          </a:p>
        </p:txBody>
      </p:sp>
      <p:sp>
        <p:nvSpPr>
          <p:cNvPr id="8" name="Rectângulo 8"/>
          <p:cNvSpPr/>
          <p:nvPr/>
        </p:nvSpPr>
        <p:spPr>
          <a:xfrm>
            <a:off x="251520" y="615115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52320" y="188640"/>
            <a:ext cx="144016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CANVAS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908720"/>
            <a:ext cx="81629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7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52320" y="188640"/>
            <a:ext cx="144016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CANVAS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908720"/>
            <a:ext cx="8134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8052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268760"/>
            <a:ext cx="8352928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/>
              <a:t>Os critérios de sucesso e insucesso de um projeto são a base para avaliação de resultados do projeto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Os relativos à organização promotora do projeto – o dono do projeto;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Os critérios tradicionais dentro da gestão de projetos: no prazo, dentro do orçamento e de acordo com as especificações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A contribuição do projeto para a concretização dos objetivos individuais das partes envolvidas.</a:t>
            </a:r>
          </a:p>
        </p:txBody>
      </p:sp>
    </p:spTree>
    <p:extLst>
      <p:ext uri="{BB962C8B-B14F-4D97-AF65-F5344CB8AC3E}">
        <p14:creationId xmlns:p14="http://schemas.microsoft.com/office/powerpoint/2010/main" val="411915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92688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Sucesso/ Insucesso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908720"/>
            <a:ext cx="8352928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/>
              <a:t>Critérios de Sucesso de um Projeto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Entrega da funcionalidade especificada;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Cumprimento de prazos, do orçamento;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Satisfação das necessidades e expetativas dos </a:t>
            </a:r>
            <a:r>
              <a:rPr lang="pt-PT" sz="2000" i="1" dirty="0" err="1"/>
              <a:t>stakeholders</a:t>
            </a:r>
            <a:r>
              <a:rPr lang="pt-PT" sz="20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Alinhamento com os objetivos pré-definidos.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dirty="0"/>
              <a:t>Critérios de Insucesso de um Projeto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Derrapagem dos prazos ou dos custos;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Não cumprimento dos requisitos de qualidade;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Desatenção a pedidos ou reclamações.</a:t>
            </a:r>
          </a:p>
        </p:txBody>
      </p:sp>
    </p:spTree>
    <p:extLst>
      <p:ext uri="{BB962C8B-B14F-4D97-AF65-F5344CB8AC3E}">
        <p14:creationId xmlns:p14="http://schemas.microsoft.com/office/powerpoint/2010/main" val="59641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8052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22" y="1052736"/>
            <a:ext cx="6901755" cy="52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6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8052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071408"/>
            <a:ext cx="9036496" cy="47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8052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26876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Em média os projetos que falham:</a:t>
            </a:r>
          </a:p>
          <a:p>
            <a:pPr algn="just">
              <a:lnSpc>
                <a:spcPct val="150000"/>
              </a:lnSpc>
            </a:pPr>
            <a:r>
              <a:rPr lang="pt-PT" sz="2000" dirty="0"/>
              <a:t>– Custam mais 98,5% que o orçamento inicial</a:t>
            </a:r>
          </a:p>
          <a:p>
            <a:pPr algn="just">
              <a:lnSpc>
                <a:spcPct val="150000"/>
              </a:lnSpc>
            </a:pPr>
            <a:r>
              <a:rPr lang="pt-PT" sz="2000" dirty="0"/>
              <a:t>– Demoram mais 115% que o prazo inicial</a:t>
            </a:r>
          </a:p>
          <a:p>
            <a:pPr algn="just">
              <a:lnSpc>
                <a:spcPct val="150000"/>
              </a:lnSpc>
            </a:pPr>
            <a:r>
              <a:rPr lang="pt-PT" sz="2000" dirty="0"/>
              <a:t>– Apenas cumprem 61% do âmbito inicial</a:t>
            </a:r>
          </a:p>
          <a:p>
            <a:pPr algn="just">
              <a:lnSpc>
                <a:spcPct val="150000"/>
              </a:lnSpc>
            </a:pPr>
            <a:endParaRPr lang="pt-PT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Mais de 50% dos problemas e dificuldades de um projeto já ocorreram no passado e não estão documentados</a:t>
            </a:r>
          </a:p>
          <a:p>
            <a:pPr algn="just">
              <a:lnSpc>
                <a:spcPct val="150000"/>
              </a:lnSpc>
            </a:pPr>
            <a:endParaRPr lang="pt-PT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O aumento da dimensão do projeto, aumenta exponencialmente a probabilidade de o mesmo ser um fracasso</a:t>
            </a:r>
          </a:p>
        </p:txBody>
      </p:sp>
    </p:spTree>
    <p:extLst>
      <p:ext uri="{BB962C8B-B14F-4D97-AF65-F5344CB8AC3E}">
        <p14:creationId xmlns:p14="http://schemas.microsoft.com/office/powerpoint/2010/main" val="115049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8052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90304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Previsão: 4 anos</a:t>
            </a:r>
          </a:p>
          <a:p>
            <a:pPr algn="ctr"/>
            <a:r>
              <a:rPr lang="pt-PT" sz="2000" b="1" dirty="0"/>
              <a:t>Real: 24 Anos</a:t>
            </a:r>
          </a:p>
          <a:p>
            <a:pPr algn="ctr"/>
            <a:r>
              <a:rPr lang="pt-PT" sz="2000" b="1" dirty="0"/>
              <a:t>Custo inicial: USD 7 Milhões</a:t>
            </a:r>
          </a:p>
          <a:p>
            <a:pPr algn="ctr"/>
            <a:r>
              <a:rPr lang="pt-PT" sz="2000" b="1" dirty="0"/>
              <a:t>Custo Final: USD 100 Milhões</a:t>
            </a:r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r>
              <a:rPr lang="pt-PT" sz="2000" dirty="0"/>
              <a:t>Casa de Ópera de Sidney - Austrália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81" y="2204509"/>
            <a:ext cx="5907638" cy="39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11960" y="0"/>
            <a:ext cx="468052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Sucesso da Gestão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555879"/>
            <a:ext cx="8064896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/>
              <a:t>As 12 razões porque falham tantos projetos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1. O projeto não está enquadrado na estratégia da organização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2. Falta de apoio da Gestão Executiva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3. Avaliação Tecnológica deficiente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4. Falta de envolvimento dos Utilizadores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5. Âmbito Indefinido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6. Projetos Piloto deficientes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7. Ausência de Testes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8. Falta de Planeamento</a:t>
            </a:r>
          </a:p>
          <a:p>
            <a:pPr>
              <a:lnSpc>
                <a:spcPct val="150000"/>
              </a:lnSpc>
            </a:pPr>
            <a:r>
              <a:rPr lang="pt-PT" sz="2000" i="1" dirty="0"/>
              <a:t>9. </a:t>
            </a:r>
            <a:r>
              <a:rPr lang="pt-PT" sz="2000" i="1" dirty="0" err="1"/>
              <a:t>Go</a:t>
            </a:r>
            <a:r>
              <a:rPr lang="pt-PT" sz="2000" i="1" dirty="0"/>
              <a:t>-Live </a:t>
            </a:r>
            <a:r>
              <a:rPr lang="pt-PT" sz="2000" dirty="0"/>
              <a:t>fora do tempo certo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10. Falta de Análise de Riscos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11. Falta de Formação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12. Resistência à Mudança imposta pelo Projeto ao Negócio</a:t>
            </a:r>
          </a:p>
        </p:txBody>
      </p:sp>
    </p:spTree>
    <p:extLst>
      <p:ext uri="{BB962C8B-B14F-4D97-AF65-F5344CB8AC3E}">
        <p14:creationId xmlns:p14="http://schemas.microsoft.com/office/powerpoint/2010/main" val="77395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309634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Modelo em Cascata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484784"/>
            <a:ext cx="9000999" cy="3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24036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Projeto </a:t>
            </a:r>
            <a:r>
              <a:rPr lang="pt-PT" sz="2800" b="1" i="1" dirty="0" err="1">
                <a:solidFill>
                  <a:srgbClr val="A5002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 Programa</a:t>
            </a:r>
            <a:br>
              <a:rPr lang="pt-PT" sz="2800" b="1" dirty="0">
                <a:solidFill>
                  <a:schemeClr val="accent2"/>
                </a:solidFill>
              </a:rPr>
            </a:br>
            <a:endParaRPr lang="pt-PT" sz="2800" b="1" dirty="0">
              <a:solidFill>
                <a:schemeClr val="accent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" y="1173008"/>
            <a:ext cx="4208871" cy="47115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3008"/>
            <a:ext cx="4572000" cy="46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304256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Modelo AGILE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5" y="752248"/>
            <a:ext cx="8384530" cy="53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654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Definição do Âmbito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6" y="1556792"/>
            <a:ext cx="8914527" cy="43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448272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Project Charter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4477"/>
            <a:ext cx="6251773" cy="53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5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24036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Definição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" y="1359235"/>
            <a:ext cx="8985215" cy="4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7646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Estrutura de Produto (PBS)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/>
          <a:stretch/>
        </p:blipFill>
        <p:spPr>
          <a:xfrm>
            <a:off x="282352" y="1268760"/>
            <a:ext cx="8579296" cy="48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40060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Planeamento Integrado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Estrutura de Trabalho (WBS)</a:t>
            </a:r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/>
          <a:stretch/>
        </p:blipFill>
        <p:spPr>
          <a:xfrm>
            <a:off x="282574" y="1196752"/>
            <a:ext cx="8574335" cy="52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92488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Estrutura de Trabalho (WBS)</a:t>
            </a:r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052736"/>
            <a:ext cx="9029055" cy="50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0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04056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Estrutura de Precedências (PDM)</a:t>
            </a:r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9" y="908720"/>
            <a:ext cx="8818401" cy="53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78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472608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 err="1">
                <a:solidFill>
                  <a:srgbClr val="A50021"/>
                </a:solidFill>
                <a:latin typeface="+mn-lt"/>
                <a:ea typeface="+mn-ea"/>
                <a:cs typeface="+mn-cs"/>
              </a:rPr>
              <a:t>Milestones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PT" sz="2800" b="1" dirty="0" err="1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Constraints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 e Deadlines</a:t>
            </a:r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/>
          <a:stretch/>
        </p:blipFill>
        <p:spPr>
          <a:xfrm>
            <a:off x="125760" y="1052736"/>
            <a:ext cx="8892480" cy="508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384376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Alocação de Recursos</a:t>
            </a:r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/>
          <a:stretch/>
        </p:blipFill>
        <p:spPr>
          <a:xfrm>
            <a:off x="755576" y="1556792"/>
            <a:ext cx="7632848" cy="28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596336" y="188640"/>
            <a:ext cx="129614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Projeto</a:t>
            </a:r>
            <a:br>
              <a:rPr lang="pt-PT" sz="2800" b="1" dirty="0">
                <a:solidFill>
                  <a:schemeClr val="accent2"/>
                </a:solidFill>
              </a:rPr>
            </a:br>
            <a:endParaRPr lang="pt-PT" sz="2800" b="1" dirty="0">
              <a:solidFill>
                <a:schemeClr val="accent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908720"/>
            <a:ext cx="8352928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Um projeto é uma realização única, com constrangimentos de custos, tempo e especificações, destinada a criar mudança numa Organização.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A combinação dos requisitos, atividades e resultados do projeto para alcançar os objetivos e o sucesso final.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41974" y="2924944"/>
            <a:ext cx="279816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A Tripla Restrição</a:t>
            </a:r>
            <a:br>
              <a:rPr lang="pt-PT" sz="2800" b="1" dirty="0">
                <a:solidFill>
                  <a:schemeClr val="accent2"/>
                </a:solidFill>
              </a:rPr>
            </a:br>
            <a:endParaRPr lang="pt-PT" sz="2800" b="1" dirty="0">
              <a:solidFill>
                <a:schemeClr val="accent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3429000"/>
            <a:ext cx="3400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12768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Estimativa de Duração das </a:t>
            </a:r>
            <a:r>
              <a:rPr lang="pt-PT" sz="2800" b="1" dirty="0" err="1">
                <a:solidFill>
                  <a:srgbClr val="A50021"/>
                </a:solidFill>
                <a:latin typeface="+mn-lt"/>
                <a:ea typeface="+mn-ea"/>
                <a:cs typeface="+mn-cs"/>
              </a:rPr>
              <a:t>Actividadres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 (ADE)</a:t>
            </a:r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/>
          <a:stretch/>
        </p:blipFill>
        <p:spPr>
          <a:xfrm>
            <a:off x="143508" y="908720"/>
            <a:ext cx="8856984" cy="53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1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528392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Caminho Crítico (CPM)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7"/>
          <a:stretch/>
        </p:blipFill>
        <p:spPr>
          <a:xfrm>
            <a:off x="170784" y="1040148"/>
            <a:ext cx="8802432" cy="47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2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6" y="4906890"/>
            <a:ext cx="8927421" cy="15422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2"/>
          <a:stretch/>
        </p:blipFill>
        <p:spPr>
          <a:xfrm>
            <a:off x="647694" y="548680"/>
            <a:ext cx="7848612" cy="389559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91780" y="4444276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Técnicas de Planeamento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3620" y="0"/>
            <a:ext cx="5760640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Técnicas e Ferramentas de Calendário 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289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347864" y="0"/>
            <a:ext cx="5546396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i="1" dirty="0" err="1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Checklist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 de Planeamento Concluído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" y="1046150"/>
            <a:ext cx="8870464" cy="47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3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139952" y="0"/>
            <a:ext cx="4754308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Técnicas de Gestão de Projetos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720080"/>
            <a:ext cx="8892480" cy="56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2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618404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Monitorização e Controlo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Avaliação do Desempenho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0" y="1268760"/>
            <a:ext cx="8885039" cy="45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39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b="28251"/>
          <a:stretch/>
        </p:blipFill>
        <p:spPr>
          <a:xfrm>
            <a:off x="376175" y="718528"/>
            <a:ext cx="8391649" cy="289661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16016" y="38637"/>
            <a:ext cx="4178244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Gestão de Risco do Projeto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9" y="3733331"/>
            <a:ext cx="693334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5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78244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Gestão de Risco do Projeto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5" y="1364028"/>
            <a:ext cx="8882369" cy="41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1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78244" cy="720080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Encerramento do Projeto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" y="899135"/>
            <a:ext cx="9001764" cy="54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0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19867" y="1988840"/>
            <a:ext cx="2704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rgbClr val="A50021"/>
                </a:solidFill>
              </a:rPr>
              <a:t>João Fonseca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3303" y="2998113"/>
            <a:ext cx="6637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dirty="0">
                <a:hlinkClick r:id="rId3"/>
              </a:rPr>
              <a:t>jmfonseca@iscsp.ulisboa.pt</a:t>
            </a:r>
            <a:r>
              <a:rPr lang="pt-PT" sz="2200" dirty="0"/>
              <a:t>; </a:t>
            </a:r>
            <a:r>
              <a:rPr lang="pt-PT" sz="2200" dirty="0">
                <a:hlinkClick r:id="rId4"/>
              </a:rPr>
              <a:t>fonsecamrjoao@gmail.com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16428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72212" y="188640"/>
            <a:ext cx="2620268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Fases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" y="1343798"/>
            <a:ext cx="8042920" cy="41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3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744416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Ciclo de Vida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1434768"/>
            <a:ext cx="8910863" cy="39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744416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Ciclo de Vida da Equipa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" y="1484784"/>
            <a:ext cx="8965976" cy="42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4248" y="188640"/>
            <a:ext cx="2088232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Ciclo de Vida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8" y="1196752"/>
            <a:ext cx="8600182" cy="46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032448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Documentação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1751"/>
            <a:ext cx="5976664" cy="52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0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320480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Questões Iniciais do Projeto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8416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9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f3899028-7be6-4af7-a5ab-0bec4bb6223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613</Words>
  <Application>Microsoft Office PowerPoint</Application>
  <PresentationFormat>Apresentação no Ecrã (4:3)</PresentationFormat>
  <Paragraphs>109</Paragraphs>
  <Slides>39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Tema do Office</vt:lpstr>
      <vt:lpstr>Apresentação do PowerPoint</vt:lpstr>
      <vt:lpstr> Projeto Vs Programa </vt:lpstr>
      <vt:lpstr> Projeto </vt:lpstr>
      <vt:lpstr> Fases do Projeto </vt:lpstr>
      <vt:lpstr> Ciclo de Vida do Projeto </vt:lpstr>
      <vt:lpstr> Ciclo de Vida da Equipa </vt:lpstr>
      <vt:lpstr> Ciclo de Vida </vt:lpstr>
      <vt:lpstr> Documentação do Projeto </vt:lpstr>
      <vt:lpstr> Questões Iniciais do Projeto </vt:lpstr>
      <vt:lpstr> CANVAS </vt:lpstr>
      <vt:lpstr> CANVAS </vt:lpstr>
      <vt:lpstr> Sucesso da Gestão do Projeto </vt:lpstr>
      <vt:lpstr> Sucesso/ Insucesso da Gestão do Projeto </vt:lpstr>
      <vt:lpstr> Sucesso da Gestão do Projeto </vt:lpstr>
      <vt:lpstr> Sucesso da Gestão do Projeto </vt:lpstr>
      <vt:lpstr> Sucesso da Gestão do Projeto </vt:lpstr>
      <vt:lpstr> Sucesso da Gestão do Projeto </vt:lpstr>
      <vt:lpstr> Sucesso da Gestão do Projeto </vt:lpstr>
      <vt:lpstr> Modelo em Cascata </vt:lpstr>
      <vt:lpstr> Modelo AGILE </vt:lpstr>
      <vt:lpstr> Definição do Âmbito do Projeto </vt:lpstr>
      <vt:lpstr> Project Charter </vt:lpstr>
      <vt:lpstr> Definição do Projeto </vt:lpstr>
      <vt:lpstr> Estrutura de Produto (PBS) </vt:lpstr>
      <vt:lpstr> Planeamento Integrado do Projeto Estrutura de Trabalho (WBS) </vt:lpstr>
      <vt:lpstr> Estrutura de Trabalho (WBS) </vt:lpstr>
      <vt:lpstr> Estrutura de Precedências (PDM) </vt:lpstr>
      <vt:lpstr> Milestones, Constraints e Deadlines </vt:lpstr>
      <vt:lpstr> Alocação de Recursos </vt:lpstr>
      <vt:lpstr> Estimativa de Duração das Actividadres (ADE) </vt:lpstr>
      <vt:lpstr>Caminho Crítico (CPM)</vt:lpstr>
      <vt:lpstr>Técnicas e Ferramentas de Calendário </vt:lpstr>
      <vt:lpstr>Checklist de Planeamento Concluído</vt:lpstr>
      <vt:lpstr>Técnicas de Gestão de Projetos</vt:lpstr>
      <vt:lpstr>Monitorização e Controlo do Projeto Avaliação do Desempenho</vt:lpstr>
      <vt:lpstr>Gestão de Risco do Projeto</vt:lpstr>
      <vt:lpstr>Gestão de Risco do Projeto</vt:lpstr>
      <vt:lpstr>Encerramento do Projeto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David Monteiro</dc:creator>
  <cp:lastModifiedBy>João Rolo</cp:lastModifiedBy>
  <cp:revision>549</cp:revision>
  <cp:lastPrinted>2019-01-25T14:48:37Z</cp:lastPrinted>
  <dcterms:created xsi:type="dcterms:W3CDTF">2011-11-03T13:47:38Z</dcterms:created>
  <dcterms:modified xsi:type="dcterms:W3CDTF">2026-06-30T15:54:04Z</dcterms:modified>
</cp:coreProperties>
</file>